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39"/>
  </p:notesMasterIdLst>
  <p:sldIdLst>
    <p:sldId id="256" r:id="rId2"/>
    <p:sldId id="257" r:id="rId3"/>
    <p:sldId id="258" r:id="rId4"/>
    <p:sldId id="259" r:id="rId5"/>
    <p:sldId id="263" r:id="rId6"/>
    <p:sldId id="260" r:id="rId7"/>
    <p:sldId id="261" r:id="rId8"/>
    <p:sldId id="279" r:id="rId9"/>
    <p:sldId id="262" r:id="rId10"/>
    <p:sldId id="280" r:id="rId11"/>
    <p:sldId id="266" r:id="rId12"/>
    <p:sldId id="281" r:id="rId13"/>
    <p:sldId id="267" r:id="rId14"/>
    <p:sldId id="293" r:id="rId15"/>
    <p:sldId id="282" r:id="rId16"/>
    <p:sldId id="268" r:id="rId17"/>
    <p:sldId id="283" r:id="rId18"/>
    <p:sldId id="269" r:id="rId19"/>
    <p:sldId id="284" r:id="rId20"/>
    <p:sldId id="270" r:id="rId21"/>
    <p:sldId id="285" r:id="rId22"/>
    <p:sldId id="271" r:id="rId23"/>
    <p:sldId id="286" r:id="rId24"/>
    <p:sldId id="272" r:id="rId25"/>
    <p:sldId id="287" r:id="rId26"/>
    <p:sldId id="273" r:id="rId27"/>
    <p:sldId id="288" r:id="rId28"/>
    <p:sldId id="274" r:id="rId29"/>
    <p:sldId id="289" r:id="rId30"/>
    <p:sldId id="275" r:id="rId31"/>
    <p:sldId id="290" r:id="rId32"/>
    <p:sldId id="276" r:id="rId33"/>
    <p:sldId id="291" r:id="rId34"/>
    <p:sldId id="277" r:id="rId35"/>
    <p:sldId id="292" r:id="rId36"/>
    <p:sldId id="278" r:id="rId37"/>
    <p:sldId id="29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8CA48-0AE7-40CD-BEC0-24020BFC72A6}"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D92E6-1812-45EE-8AA3-E5BF6C95972A}" type="slidenum">
              <a:rPr lang="en-US" smtClean="0"/>
              <a:t>‹#›</a:t>
            </a:fld>
            <a:endParaRPr lang="en-US"/>
          </a:p>
        </p:txBody>
      </p:sp>
    </p:spTree>
    <p:extLst>
      <p:ext uri="{BB962C8B-B14F-4D97-AF65-F5344CB8AC3E}">
        <p14:creationId xmlns:p14="http://schemas.microsoft.com/office/powerpoint/2010/main" val="1654765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0" dirty="0" smtClean="0"/>
              <a:t> C’s – break out discussion – how do others care, connect and check up</a:t>
            </a:r>
          </a:p>
        </p:txBody>
      </p:sp>
      <p:sp>
        <p:nvSpPr>
          <p:cNvPr id="4" name="Slide Number Placeholder 3"/>
          <p:cNvSpPr>
            <a:spLocks noGrp="1"/>
          </p:cNvSpPr>
          <p:nvPr>
            <p:ph type="sldNum" sz="quarter" idx="10"/>
          </p:nvPr>
        </p:nvSpPr>
        <p:spPr/>
        <p:txBody>
          <a:bodyPr/>
          <a:lstStyle/>
          <a:p>
            <a:fld id="{6D9D92E6-1812-45EE-8AA3-E5BF6C95972A}" type="slidenum">
              <a:rPr lang="en-US" smtClean="0"/>
              <a:t>13</a:t>
            </a:fld>
            <a:endParaRPr lang="en-US"/>
          </a:p>
        </p:txBody>
      </p:sp>
    </p:spTree>
    <p:extLst>
      <p:ext uri="{BB962C8B-B14F-4D97-AF65-F5344CB8AC3E}">
        <p14:creationId xmlns:p14="http://schemas.microsoft.com/office/powerpoint/2010/main" val="2086082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 CAT Trainer???</a:t>
            </a:r>
            <a:endParaRPr lang="en-US" dirty="0"/>
          </a:p>
        </p:txBody>
      </p:sp>
      <p:sp>
        <p:nvSpPr>
          <p:cNvPr id="4" name="Slide Number Placeholder 3"/>
          <p:cNvSpPr>
            <a:spLocks noGrp="1"/>
          </p:cNvSpPr>
          <p:nvPr>
            <p:ph type="sldNum" sz="quarter" idx="10"/>
          </p:nvPr>
        </p:nvSpPr>
        <p:spPr/>
        <p:txBody>
          <a:bodyPr/>
          <a:lstStyle/>
          <a:p>
            <a:fld id="{6D9D92E6-1812-45EE-8AA3-E5BF6C95972A}" type="slidenum">
              <a:rPr lang="en-US" smtClean="0"/>
              <a:t>19</a:t>
            </a:fld>
            <a:endParaRPr lang="en-US"/>
          </a:p>
        </p:txBody>
      </p:sp>
    </p:spTree>
    <p:extLst>
      <p:ext uri="{BB962C8B-B14F-4D97-AF65-F5344CB8AC3E}">
        <p14:creationId xmlns:p14="http://schemas.microsoft.com/office/powerpoint/2010/main" val="2171349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 plans – parent involvement; dance chaperones; invite parents to</a:t>
            </a:r>
            <a:r>
              <a:rPr lang="en-US" baseline="0" dirty="0" smtClean="0"/>
              <a:t> celebrate with kids when they are honored</a:t>
            </a:r>
            <a:endParaRPr lang="en-US" dirty="0"/>
          </a:p>
        </p:txBody>
      </p:sp>
      <p:sp>
        <p:nvSpPr>
          <p:cNvPr id="4" name="Slide Number Placeholder 3"/>
          <p:cNvSpPr>
            <a:spLocks noGrp="1"/>
          </p:cNvSpPr>
          <p:nvPr>
            <p:ph type="sldNum" sz="quarter" idx="10"/>
          </p:nvPr>
        </p:nvSpPr>
        <p:spPr/>
        <p:txBody>
          <a:bodyPr/>
          <a:lstStyle/>
          <a:p>
            <a:fld id="{6D9D92E6-1812-45EE-8AA3-E5BF6C95972A}" type="slidenum">
              <a:rPr lang="en-US" smtClean="0"/>
              <a:t>22</a:t>
            </a:fld>
            <a:endParaRPr lang="en-US"/>
          </a:p>
        </p:txBody>
      </p:sp>
    </p:spTree>
    <p:extLst>
      <p:ext uri="{BB962C8B-B14F-4D97-AF65-F5344CB8AC3E}">
        <p14:creationId xmlns:p14="http://schemas.microsoft.com/office/powerpoint/2010/main" val="4028195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Attendance – how can SAP help; Check and Connect during</a:t>
            </a:r>
            <a:r>
              <a:rPr lang="en-US" baseline="0" dirty="0" smtClean="0"/>
              <a:t> advisory</a:t>
            </a:r>
            <a:endParaRPr lang="en-US" dirty="0"/>
          </a:p>
        </p:txBody>
      </p:sp>
      <p:sp>
        <p:nvSpPr>
          <p:cNvPr id="4" name="Slide Number Placeholder 3"/>
          <p:cNvSpPr>
            <a:spLocks noGrp="1"/>
          </p:cNvSpPr>
          <p:nvPr>
            <p:ph type="sldNum" sz="quarter" idx="10"/>
          </p:nvPr>
        </p:nvSpPr>
        <p:spPr/>
        <p:txBody>
          <a:bodyPr/>
          <a:lstStyle/>
          <a:p>
            <a:fld id="{6D9D92E6-1812-45EE-8AA3-E5BF6C95972A}" type="slidenum">
              <a:rPr lang="en-US" smtClean="0"/>
              <a:t>24</a:t>
            </a:fld>
            <a:endParaRPr lang="en-US"/>
          </a:p>
        </p:txBody>
      </p:sp>
    </p:spTree>
    <p:extLst>
      <p:ext uri="{BB962C8B-B14F-4D97-AF65-F5344CB8AC3E}">
        <p14:creationId xmlns:p14="http://schemas.microsoft.com/office/powerpoint/2010/main" val="3944691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does everyone else collect data?</a:t>
            </a:r>
            <a:endParaRPr lang="en-US" dirty="0"/>
          </a:p>
        </p:txBody>
      </p:sp>
      <p:sp>
        <p:nvSpPr>
          <p:cNvPr id="4" name="Slide Number Placeholder 3"/>
          <p:cNvSpPr>
            <a:spLocks noGrp="1"/>
          </p:cNvSpPr>
          <p:nvPr>
            <p:ph type="sldNum" sz="quarter" idx="10"/>
          </p:nvPr>
        </p:nvSpPr>
        <p:spPr/>
        <p:txBody>
          <a:bodyPr/>
          <a:lstStyle/>
          <a:p>
            <a:fld id="{6D9D92E6-1812-45EE-8AA3-E5BF6C95972A}" type="slidenum">
              <a:rPr lang="en-US" smtClean="0"/>
              <a:t>34</a:t>
            </a:fld>
            <a:endParaRPr lang="en-US"/>
          </a:p>
        </p:txBody>
      </p:sp>
    </p:spTree>
    <p:extLst>
      <p:ext uri="{BB962C8B-B14F-4D97-AF65-F5344CB8AC3E}">
        <p14:creationId xmlns:p14="http://schemas.microsoft.com/office/powerpoint/2010/main" val="3195644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3192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349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54348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01326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17640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2/19/2018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68588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2/19/2018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86545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67854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9947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35925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4164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4629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2/19/2018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4098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2/19/2018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25193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2/19/2018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6260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2/19/2018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1690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63199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2/19/2018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434518186"/>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safeschools.state.pa.u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1667" y="89079"/>
            <a:ext cx="9047758" cy="2717442"/>
          </a:xfrm>
          <a:prstGeom prst="rect">
            <a:avLst/>
          </a:prstGeom>
        </p:spPr>
      </p:pic>
      <p:sp>
        <p:nvSpPr>
          <p:cNvPr id="2" name="Title 1"/>
          <p:cNvSpPr>
            <a:spLocks noGrp="1"/>
          </p:cNvSpPr>
          <p:nvPr>
            <p:ph type="ctrTitle"/>
          </p:nvPr>
        </p:nvSpPr>
        <p:spPr>
          <a:xfrm>
            <a:off x="978794" y="2910625"/>
            <a:ext cx="10457645" cy="1866756"/>
          </a:xfrm>
        </p:spPr>
        <p:txBody>
          <a:bodyPr/>
          <a:lstStyle/>
          <a:p>
            <a:r>
              <a:rPr lang="en-US" b="1" dirty="0" smtClean="0"/>
              <a:t>Best SAP Practices</a:t>
            </a:r>
            <a:endParaRPr lang="en-US" b="1" dirty="0"/>
          </a:p>
        </p:txBody>
      </p:sp>
      <p:sp>
        <p:nvSpPr>
          <p:cNvPr id="3" name="Subtitle 2"/>
          <p:cNvSpPr>
            <a:spLocks noGrp="1"/>
          </p:cNvSpPr>
          <p:nvPr>
            <p:ph type="subTitle" idx="1"/>
          </p:nvPr>
        </p:nvSpPr>
        <p:spPr>
          <a:xfrm>
            <a:off x="1966324" y="4919441"/>
            <a:ext cx="8825658" cy="861420"/>
          </a:xfrm>
        </p:spPr>
        <p:txBody>
          <a:bodyPr>
            <a:normAutofit lnSpcReduction="10000"/>
          </a:bodyPr>
          <a:lstStyle/>
          <a:p>
            <a:r>
              <a:rPr lang="en-US" sz="2500" b="1" dirty="0"/>
              <a:t> </a:t>
            </a:r>
            <a:r>
              <a:rPr lang="en-US" sz="2500" b="1" dirty="0" smtClean="0"/>
              <a:t>Hamburg Area Middle School </a:t>
            </a:r>
          </a:p>
          <a:p>
            <a:pPr algn="r"/>
            <a:r>
              <a:rPr lang="en-US" sz="1800" b="1" dirty="0" smtClean="0"/>
              <a:t>-Presented by Meredith Hollis &amp; Beth Horrigan</a:t>
            </a:r>
            <a:endParaRPr lang="en-US" sz="18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352327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Best Practice 3</a:t>
            </a:r>
            <a:endParaRPr lang="en-US" b="1" dirty="0"/>
          </a:p>
        </p:txBody>
      </p:sp>
      <p:sp>
        <p:nvSpPr>
          <p:cNvPr id="3" name="Content Placeholder 2"/>
          <p:cNvSpPr>
            <a:spLocks noGrp="1"/>
          </p:cNvSpPr>
          <p:nvPr>
            <p:ph idx="1"/>
          </p:nvPr>
        </p:nvSpPr>
        <p:spPr>
          <a:xfrm>
            <a:off x="1104293" y="1602158"/>
            <a:ext cx="8946541" cy="4195481"/>
          </a:xfrm>
        </p:spPr>
        <p:txBody>
          <a:bodyPr/>
          <a:lstStyle/>
          <a:p>
            <a:endParaRPr lang="en-US" dirty="0"/>
          </a:p>
          <a:p>
            <a:r>
              <a:rPr lang="en-US" dirty="0"/>
              <a:t> All team members must attend the entire training provided by a Commonwealth Approved Training Provider. Successful completion of the requirements of the professional training of the SAP Core Team delivered by a Commonwealth Approved Trainer is required. </a:t>
            </a:r>
            <a:endParaRPr lang="en-US" dirty="0" smtClean="0"/>
          </a:p>
          <a:p>
            <a:pPr marL="0" indent="0">
              <a:buNone/>
            </a:pPr>
            <a:r>
              <a:rPr lang="en-US" dirty="0" smtClean="0"/>
              <a:t> </a:t>
            </a:r>
            <a:endParaRPr lang="en-US" dirty="0"/>
          </a:p>
          <a:p>
            <a:pPr lvl="1"/>
            <a:r>
              <a:rPr lang="en-US" dirty="0"/>
              <a:t>Participants must attend all sessions at the training to be eligible for SAP certification. </a:t>
            </a:r>
          </a:p>
          <a:p>
            <a:pPr lvl="1"/>
            <a:r>
              <a:rPr lang="en-US" dirty="0" smtClean="0"/>
              <a:t>Participants </a:t>
            </a:r>
            <a:r>
              <a:rPr lang="en-US" dirty="0"/>
              <a:t>must complete all required assignments in the allotted time to be eligible for SAP certification. </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4184701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Best Practice </a:t>
            </a:r>
            <a:r>
              <a:rPr lang="en-US" b="1" dirty="0" smtClean="0"/>
              <a:t>3</a:t>
            </a:r>
            <a:r>
              <a:rPr lang="en-US" b="1" dirty="0"/>
              <a:t/>
            </a:r>
            <a:br>
              <a:rPr lang="en-US" b="1" dirty="0"/>
            </a:br>
            <a:r>
              <a:rPr lang="en-US" b="1" dirty="0"/>
              <a:t>How we apply it at HAMS</a:t>
            </a:r>
          </a:p>
        </p:txBody>
      </p:sp>
      <p:sp>
        <p:nvSpPr>
          <p:cNvPr id="3" name="Content Placeholder 2"/>
          <p:cNvSpPr>
            <a:spLocks noGrp="1"/>
          </p:cNvSpPr>
          <p:nvPr>
            <p:ph idx="1"/>
          </p:nvPr>
        </p:nvSpPr>
        <p:spPr/>
        <p:txBody>
          <a:bodyPr/>
          <a:lstStyle/>
          <a:p>
            <a:endParaRPr lang="en-US" dirty="0"/>
          </a:p>
          <a:p>
            <a:endParaRPr lang="en-US" dirty="0" smtClean="0"/>
          </a:p>
          <a:p>
            <a:r>
              <a:rPr lang="en-US" dirty="0" smtClean="0"/>
              <a:t>All of the 12 HAMS Team members are SAP trained and certified, except one of our new teachers is signed up for an up-coming training.</a:t>
            </a:r>
          </a:p>
          <a:p>
            <a:r>
              <a:rPr lang="en-US" dirty="0" smtClean="0"/>
              <a:t>Members: Principal, school psychologist, core teachers and enrichment teachers, and school nurse.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3226074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Best Practice 4</a:t>
            </a:r>
            <a:endParaRPr lang="en-US" b="1" dirty="0"/>
          </a:p>
        </p:txBody>
      </p:sp>
      <p:sp>
        <p:nvSpPr>
          <p:cNvPr id="3" name="Content Placeholder 2"/>
          <p:cNvSpPr>
            <a:spLocks noGrp="1"/>
          </p:cNvSpPr>
          <p:nvPr>
            <p:ph idx="1"/>
          </p:nvPr>
        </p:nvSpPr>
        <p:spPr>
          <a:xfrm>
            <a:off x="1352282" y="1519315"/>
            <a:ext cx="8946541" cy="4195481"/>
          </a:xfrm>
        </p:spPr>
        <p:txBody>
          <a:bodyPr/>
          <a:lstStyle/>
          <a:p>
            <a:pPr marL="0" indent="0">
              <a:buNone/>
            </a:pPr>
            <a:endParaRPr lang="en-US" dirty="0"/>
          </a:p>
          <a:p>
            <a:endParaRPr lang="en-US" dirty="0" smtClean="0"/>
          </a:p>
          <a:p>
            <a:r>
              <a:rPr lang="en-US" sz="2800" dirty="0" smtClean="0"/>
              <a:t>The </a:t>
            </a:r>
            <a:r>
              <a:rPr lang="en-US" sz="2800" dirty="0"/>
              <a:t>process for accessing SAP services and the steps utilized by the SAP team when a referral is received should be published and distributed to </a:t>
            </a:r>
            <a:r>
              <a:rPr lang="en-US" sz="2800" dirty="0" smtClean="0"/>
              <a:t>the SAP Team.</a:t>
            </a:r>
          </a:p>
          <a:p>
            <a:r>
              <a:rPr lang="en-US" sz="2800" u="sng" dirty="0" smtClean="0"/>
              <a:t>Referral forms </a:t>
            </a:r>
            <a:r>
              <a:rPr lang="en-US" sz="2800" dirty="0" smtClean="0"/>
              <a:t>are located in different areas of the building including the lunch room, lockers, and  hallways.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1067858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Best Practice </a:t>
            </a:r>
            <a:r>
              <a:rPr lang="en-US" b="1" dirty="0" smtClean="0"/>
              <a:t>4</a:t>
            </a:r>
            <a:r>
              <a:rPr lang="en-US" b="1" dirty="0"/>
              <a:t/>
            </a:r>
            <a:br>
              <a:rPr lang="en-US" b="1" dirty="0"/>
            </a:br>
            <a:endParaRPr lang="en-US" b="1" dirty="0"/>
          </a:p>
        </p:txBody>
      </p:sp>
      <p:sp>
        <p:nvSpPr>
          <p:cNvPr id="3" name="Content Placeholder 2"/>
          <p:cNvSpPr>
            <a:spLocks noGrp="1"/>
          </p:cNvSpPr>
          <p:nvPr>
            <p:ph idx="1"/>
          </p:nvPr>
        </p:nvSpPr>
        <p:spPr/>
        <p:txBody>
          <a:bodyPr/>
          <a:lstStyle/>
          <a:p>
            <a:r>
              <a:rPr lang="en-US" dirty="0" smtClean="0"/>
              <a:t>A new referral is presented to the SAP Team and discussed.</a:t>
            </a:r>
          </a:p>
          <a:p>
            <a:r>
              <a:rPr lang="en-US" dirty="0" smtClean="0"/>
              <a:t>All referrals are kept in a confidential log. The log is updated weekly by a SAP member.</a:t>
            </a:r>
          </a:p>
          <a:p>
            <a:r>
              <a:rPr lang="en-US" dirty="0" smtClean="0"/>
              <a:t>Based on discussion team decides on how to proceed.</a:t>
            </a:r>
          </a:p>
          <a:p>
            <a:r>
              <a:rPr lang="en-US" dirty="0"/>
              <a:t>Student Behaviors Appropriate for SAP </a:t>
            </a:r>
            <a:r>
              <a:rPr lang="en-US" dirty="0" smtClean="0"/>
              <a:t>Referral.</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581384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Observable behaviors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103312" y="1323704"/>
            <a:ext cx="10074418" cy="4924696"/>
          </a:xfrm>
          <a:prstGeom prst="rect">
            <a:avLst/>
          </a:prstGeom>
        </p:spPr>
      </p:pic>
    </p:spTree>
    <p:extLst>
      <p:ext uri="{BB962C8B-B14F-4D97-AF65-F5344CB8AC3E}">
        <p14:creationId xmlns:p14="http://schemas.microsoft.com/office/powerpoint/2010/main" val="2334046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Best Practice 5</a:t>
            </a:r>
            <a:endParaRPr lang="en-US" b="1" dirty="0"/>
          </a:p>
        </p:txBody>
      </p:sp>
      <p:sp>
        <p:nvSpPr>
          <p:cNvPr id="3" name="Content Placeholder 2"/>
          <p:cNvSpPr>
            <a:spLocks noGrp="1"/>
          </p:cNvSpPr>
          <p:nvPr>
            <p:ph idx="1"/>
          </p:nvPr>
        </p:nvSpPr>
        <p:spPr>
          <a:xfrm>
            <a:off x="1104293" y="1486248"/>
            <a:ext cx="8946541" cy="4195481"/>
          </a:xfrm>
        </p:spPr>
        <p:txBody>
          <a:bodyPr>
            <a:normAutofit lnSpcReduction="10000"/>
          </a:bodyPr>
          <a:lstStyle/>
          <a:p>
            <a:r>
              <a:rPr lang="en-US" dirty="0"/>
              <a:t>The school </a:t>
            </a:r>
            <a:r>
              <a:rPr lang="en-US" dirty="0" smtClean="0"/>
              <a:t>allocates </a:t>
            </a:r>
            <a:r>
              <a:rPr lang="en-US" dirty="0"/>
              <a:t>at least seven hours of in-service/faculty meeting time throughout the first calendar year of program implementation. </a:t>
            </a:r>
          </a:p>
          <a:p>
            <a:pPr lvl="1"/>
            <a:r>
              <a:rPr lang="en-US" dirty="0" smtClean="0"/>
              <a:t>During a faculty meeting SAP informs </a:t>
            </a:r>
            <a:r>
              <a:rPr lang="en-US" dirty="0"/>
              <a:t>faculty/support staff about the components of the Student Assistance Program and </a:t>
            </a:r>
            <a:r>
              <a:rPr lang="en-US" dirty="0" smtClean="0"/>
              <a:t>explains </a:t>
            </a:r>
            <a:r>
              <a:rPr lang="en-US" dirty="0"/>
              <a:t>the procedures for making referrals to the </a:t>
            </a:r>
            <a:r>
              <a:rPr lang="en-US" dirty="0" smtClean="0"/>
              <a:t>SAP </a:t>
            </a:r>
            <a:r>
              <a:rPr lang="en-US" dirty="0"/>
              <a:t>team. </a:t>
            </a:r>
          </a:p>
          <a:p>
            <a:pPr lvl="1"/>
            <a:r>
              <a:rPr lang="en-US" dirty="0" smtClean="0"/>
              <a:t>After </a:t>
            </a:r>
            <a:r>
              <a:rPr lang="en-US" dirty="0"/>
              <a:t>the first year, topics related to SAP should become a part of yearly in-services. </a:t>
            </a:r>
          </a:p>
          <a:p>
            <a:pPr lvl="1"/>
            <a:r>
              <a:rPr lang="en-US" dirty="0" smtClean="0"/>
              <a:t>All </a:t>
            </a:r>
            <a:r>
              <a:rPr lang="en-US" dirty="0"/>
              <a:t>new faculty/staff should receive, through the school’s orientation program, an overview of SAP and an explanation of the procedures for making referrals to the core team. </a:t>
            </a:r>
          </a:p>
          <a:p>
            <a:pPr lvl="1"/>
            <a:r>
              <a:rPr lang="en-US" dirty="0" smtClean="0"/>
              <a:t>Information </a:t>
            </a:r>
            <a:r>
              <a:rPr lang="en-US" dirty="0"/>
              <a:t>on SAP </a:t>
            </a:r>
            <a:r>
              <a:rPr lang="en-US" dirty="0" smtClean="0"/>
              <a:t>is </a:t>
            </a:r>
            <a:r>
              <a:rPr lang="en-US" dirty="0"/>
              <a:t>made available to all students and parents on a yearly basis.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948368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Best Practice </a:t>
            </a:r>
            <a:r>
              <a:rPr lang="en-US" b="1" dirty="0" smtClean="0"/>
              <a:t>5</a:t>
            </a:r>
            <a:r>
              <a:rPr lang="en-US" b="1" dirty="0"/>
              <a:t/>
            </a:r>
            <a:br>
              <a:rPr lang="en-US" b="1" dirty="0"/>
            </a:br>
            <a:r>
              <a:rPr lang="en-US" b="1" dirty="0"/>
              <a:t>How we apply it at HAMS</a:t>
            </a:r>
          </a:p>
        </p:txBody>
      </p:sp>
      <p:sp>
        <p:nvSpPr>
          <p:cNvPr id="3" name="Content Placeholder 2"/>
          <p:cNvSpPr>
            <a:spLocks noGrp="1"/>
          </p:cNvSpPr>
          <p:nvPr>
            <p:ph idx="1"/>
          </p:nvPr>
        </p:nvSpPr>
        <p:spPr/>
        <p:txBody>
          <a:bodyPr/>
          <a:lstStyle/>
          <a:p>
            <a:r>
              <a:rPr lang="en-US" dirty="0" smtClean="0"/>
              <a:t>The SAP Team presents at faculty meetings informing staff at the beginning of the year the purpose and procedure of the SAP Team.</a:t>
            </a:r>
          </a:p>
          <a:p>
            <a:r>
              <a:rPr lang="en-US" dirty="0" smtClean="0"/>
              <a:t>The SAP Team presents to the students by grade level.</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3379515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Best Practice 6</a:t>
            </a:r>
            <a:endParaRPr lang="en-US" b="1" dirty="0"/>
          </a:p>
        </p:txBody>
      </p:sp>
      <p:sp>
        <p:nvSpPr>
          <p:cNvPr id="3" name="Content Placeholder 2"/>
          <p:cNvSpPr>
            <a:spLocks noGrp="1"/>
          </p:cNvSpPr>
          <p:nvPr>
            <p:ph idx="1"/>
          </p:nvPr>
        </p:nvSpPr>
        <p:spPr>
          <a:xfrm>
            <a:off x="1104293" y="1462293"/>
            <a:ext cx="8946541" cy="4195481"/>
          </a:xfrm>
        </p:spPr>
        <p:txBody>
          <a:bodyPr/>
          <a:lstStyle/>
          <a:p>
            <a:endParaRPr lang="en-US" dirty="0" smtClean="0"/>
          </a:p>
          <a:p>
            <a:endParaRPr lang="en-US" dirty="0"/>
          </a:p>
          <a:p>
            <a:endParaRPr lang="en-US" dirty="0" smtClean="0"/>
          </a:p>
          <a:p>
            <a:r>
              <a:rPr lang="en-US" sz="2800" dirty="0" smtClean="0"/>
              <a:t>The school </a:t>
            </a:r>
            <a:r>
              <a:rPr lang="en-US" sz="2800" dirty="0"/>
              <a:t>will orient the school board on SAP prior to training and update them on SAP activities yearly.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3758227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Best Practice </a:t>
            </a:r>
            <a:r>
              <a:rPr lang="en-US" b="1" dirty="0" smtClean="0"/>
              <a:t>6</a:t>
            </a:r>
            <a:r>
              <a:rPr lang="en-US" b="1" dirty="0"/>
              <a:t/>
            </a:r>
            <a:br>
              <a:rPr lang="en-US" b="1" dirty="0"/>
            </a:br>
            <a:r>
              <a:rPr lang="en-US" b="1" dirty="0"/>
              <a:t>How we apply it at </a:t>
            </a:r>
            <a:r>
              <a:rPr lang="en-US" b="1" dirty="0" smtClean="0"/>
              <a:t>HAMS</a:t>
            </a:r>
            <a:endParaRPr lang="en-US" b="1" dirty="0"/>
          </a:p>
        </p:txBody>
      </p:sp>
      <p:sp>
        <p:nvSpPr>
          <p:cNvPr id="3" name="Content Placeholder 2"/>
          <p:cNvSpPr>
            <a:spLocks noGrp="1"/>
          </p:cNvSpPr>
          <p:nvPr>
            <p:ph idx="1"/>
          </p:nvPr>
        </p:nvSpPr>
        <p:spPr>
          <a:xfrm>
            <a:off x="2297151" y="2620537"/>
            <a:ext cx="7752702" cy="3627862"/>
          </a:xfrm>
        </p:spPr>
        <p:txBody>
          <a:bodyPr/>
          <a:lstStyle/>
          <a:p>
            <a:r>
              <a:rPr lang="en-US" dirty="0" smtClean="0"/>
              <a:t>Throughout the school year the SAP Team  reports to the school board about presentations, speakers, and statistics for services received.  </a:t>
            </a:r>
          </a:p>
          <a:p>
            <a:r>
              <a:rPr lang="en-US" dirty="0" smtClean="0"/>
              <a:t>Guest speakers: Miss </a:t>
            </a:r>
            <a:r>
              <a:rPr lang="en-US" dirty="0" err="1" smtClean="0"/>
              <a:t>Holter</a:t>
            </a:r>
            <a:r>
              <a:rPr lang="en-US" dirty="0" smtClean="0"/>
              <a:t>- district attorney office, Point of View-</a:t>
            </a:r>
          </a:p>
          <a:p>
            <a:endParaRPr lang="en-US" dirty="0" smtClean="0"/>
          </a:p>
          <a:p>
            <a:r>
              <a:rPr lang="en-US" dirty="0" smtClean="0"/>
              <a:t>Caron Foundation-Christina Getz</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pic>
        <p:nvPicPr>
          <p:cNvPr id="5" name="Picture 4"/>
          <p:cNvPicPr>
            <a:picLocks noChangeAspect="1"/>
          </p:cNvPicPr>
          <p:nvPr/>
        </p:nvPicPr>
        <p:blipFill>
          <a:blip r:embed="rId3"/>
          <a:stretch>
            <a:fillRect/>
          </a:stretch>
        </p:blipFill>
        <p:spPr>
          <a:xfrm>
            <a:off x="1759894" y="1850390"/>
            <a:ext cx="8289959" cy="5168156"/>
          </a:xfrm>
          <a:prstGeom prst="rect">
            <a:avLst/>
          </a:prstGeom>
        </p:spPr>
      </p:pic>
    </p:spTree>
    <p:extLst>
      <p:ext uri="{BB962C8B-B14F-4D97-AF65-F5344CB8AC3E}">
        <p14:creationId xmlns:p14="http://schemas.microsoft.com/office/powerpoint/2010/main" val="3021072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Best Practice 7</a:t>
            </a:r>
            <a:endParaRPr lang="en-US" b="1" dirty="0"/>
          </a:p>
        </p:txBody>
      </p:sp>
      <p:sp>
        <p:nvSpPr>
          <p:cNvPr id="3" name="Content Placeholder 2"/>
          <p:cNvSpPr>
            <a:spLocks noGrp="1"/>
          </p:cNvSpPr>
          <p:nvPr>
            <p:ph idx="1"/>
          </p:nvPr>
        </p:nvSpPr>
        <p:spPr>
          <a:xfrm>
            <a:off x="1104293" y="1512005"/>
            <a:ext cx="8946541" cy="4195481"/>
          </a:xfrm>
        </p:spPr>
        <p:txBody>
          <a:bodyPr/>
          <a:lstStyle/>
          <a:p>
            <a:endParaRPr lang="en-US" dirty="0" smtClean="0"/>
          </a:p>
          <a:p>
            <a:r>
              <a:rPr lang="en-US" sz="2800" dirty="0" smtClean="0"/>
              <a:t>The </a:t>
            </a:r>
            <a:r>
              <a:rPr lang="en-US" sz="2800" dirty="0"/>
              <a:t>school will develop/revise their drug/alcohol </a:t>
            </a:r>
            <a:r>
              <a:rPr lang="en-US" sz="2800" dirty="0" smtClean="0"/>
              <a:t>and suicide/behavioral </a:t>
            </a:r>
            <a:r>
              <a:rPr lang="en-US" sz="2800" dirty="0"/>
              <a:t>health policies to incorporate SAP. </a:t>
            </a:r>
          </a:p>
          <a:p>
            <a:r>
              <a:rPr lang="en-US" sz="2800" dirty="0"/>
              <a:t>The CAT trainer will review district policies prior to training of new SAP teams. Both policies should be reviewed by administration at least once every two years and, if necessary, have revisions adopted by the board.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422570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Presentation OVERVIEW</a:t>
            </a:r>
            <a:endParaRPr lang="en-US" b="1" dirty="0"/>
          </a:p>
        </p:txBody>
      </p:sp>
      <p:sp>
        <p:nvSpPr>
          <p:cNvPr id="3" name="Content Placeholder 2"/>
          <p:cNvSpPr>
            <a:spLocks noGrp="1"/>
          </p:cNvSpPr>
          <p:nvPr>
            <p:ph idx="1"/>
          </p:nvPr>
        </p:nvSpPr>
        <p:spPr/>
        <p:txBody>
          <a:bodyPr/>
          <a:lstStyle/>
          <a:p>
            <a:r>
              <a:rPr lang="en-US" sz="2500" dirty="0" smtClean="0"/>
              <a:t>What is the purpose of SAP?</a:t>
            </a:r>
          </a:p>
          <a:p>
            <a:pPr marL="0" indent="0">
              <a:buNone/>
            </a:pPr>
            <a:endParaRPr lang="en-US" sz="2500" dirty="0" smtClean="0"/>
          </a:p>
          <a:p>
            <a:r>
              <a:rPr lang="en-US" sz="2500" dirty="0" smtClean="0"/>
              <a:t>What are the SAP Best Practices?</a:t>
            </a:r>
          </a:p>
          <a:p>
            <a:pPr marL="0" indent="0">
              <a:buNone/>
            </a:pPr>
            <a:endParaRPr lang="en-US" sz="2500" dirty="0" smtClean="0"/>
          </a:p>
          <a:p>
            <a:r>
              <a:rPr lang="en-US" sz="2500" dirty="0" smtClean="0"/>
              <a:t>What does it look like at Hamburg Area Middle School?</a:t>
            </a:r>
          </a:p>
          <a:p>
            <a:pPr marL="0" indent="0">
              <a:buNone/>
            </a:pPr>
            <a:endParaRPr lang="en-US" sz="2500"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578099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Best Practice </a:t>
            </a:r>
            <a:r>
              <a:rPr lang="en-US" b="1" dirty="0" smtClean="0"/>
              <a:t>7</a:t>
            </a:r>
            <a:r>
              <a:rPr lang="en-US" b="1" dirty="0"/>
              <a:t/>
            </a:r>
            <a:br>
              <a:rPr lang="en-US" b="1" dirty="0"/>
            </a:br>
            <a:r>
              <a:rPr lang="en-US" b="1" dirty="0"/>
              <a:t>How we apply it at HAMS</a:t>
            </a:r>
          </a:p>
        </p:txBody>
      </p:sp>
      <p:sp>
        <p:nvSpPr>
          <p:cNvPr id="3" name="Content Placeholder 2"/>
          <p:cNvSpPr>
            <a:spLocks noGrp="1"/>
          </p:cNvSpPr>
          <p:nvPr>
            <p:ph idx="1"/>
          </p:nvPr>
        </p:nvSpPr>
        <p:spPr/>
        <p:txBody>
          <a:bodyPr/>
          <a:lstStyle/>
          <a:p>
            <a:r>
              <a:rPr lang="en-US" dirty="0" smtClean="0"/>
              <a:t>ASK--- CAT???</a:t>
            </a:r>
          </a:p>
          <a:p>
            <a:r>
              <a:rPr lang="en-US" dirty="0" smtClean="0"/>
              <a:t>Groups for students-</a:t>
            </a:r>
          </a:p>
          <a:p>
            <a:r>
              <a:rPr lang="en-US" dirty="0" smtClean="0"/>
              <a:t>Guest speakers  - </a:t>
            </a:r>
          </a:p>
          <a:p>
            <a:r>
              <a:rPr lang="en-US" dirty="0" smtClean="0"/>
              <a:t>SAP Success Stories - </a:t>
            </a:r>
          </a:p>
          <a:p>
            <a:r>
              <a:rPr lang="en-US" dirty="0" smtClean="0"/>
              <a:t>Classroom presentations during Health Classes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3976785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974" y="586684"/>
            <a:ext cx="9404723" cy="1400530"/>
          </a:xfrm>
        </p:spPr>
        <p:txBody>
          <a:bodyPr/>
          <a:lstStyle/>
          <a:p>
            <a:pPr algn="ctr"/>
            <a:r>
              <a:rPr lang="en-US" b="1" dirty="0" smtClean="0"/>
              <a:t>Best Practice 8</a:t>
            </a:r>
            <a:endParaRPr lang="en-US" b="1" dirty="0"/>
          </a:p>
        </p:txBody>
      </p:sp>
      <p:sp>
        <p:nvSpPr>
          <p:cNvPr id="3" name="Content Placeholder 2"/>
          <p:cNvSpPr>
            <a:spLocks noGrp="1"/>
          </p:cNvSpPr>
          <p:nvPr>
            <p:ph idx="1"/>
          </p:nvPr>
        </p:nvSpPr>
        <p:spPr>
          <a:xfrm>
            <a:off x="1205156" y="1766795"/>
            <a:ext cx="8946541" cy="4195481"/>
          </a:xfrm>
        </p:spPr>
        <p:txBody>
          <a:bodyPr/>
          <a:lstStyle/>
          <a:p>
            <a:pPr marL="0" indent="0">
              <a:buNone/>
            </a:pPr>
            <a:endParaRPr lang="en-US" dirty="0"/>
          </a:p>
          <a:p>
            <a:pPr marL="0" indent="0">
              <a:buNone/>
            </a:pPr>
            <a:endParaRPr lang="en-US" dirty="0"/>
          </a:p>
          <a:p>
            <a:pPr marL="0" indent="0">
              <a:buNone/>
            </a:pPr>
            <a:endParaRPr lang="en-US" dirty="0" smtClean="0"/>
          </a:p>
          <a:p>
            <a:r>
              <a:rPr lang="en-US" sz="2800" dirty="0" smtClean="0"/>
              <a:t>The </a:t>
            </a:r>
            <a:r>
              <a:rPr lang="en-US" sz="2800" dirty="0"/>
              <a:t>school will develop guidelines on how parents will become involved in the SAP process.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883965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Best Practice </a:t>
            </a:r>
            <a:r>
              <a:rPr lang="en-US" b="1" dirty="0" smtClean="0"/>
              <a:t>8</a:t>
            </a:r>
            <a:r>
              <a:rPr lang="en-US" b="1" dirty="0"/>
              <a:t/>
            </a:r>
            <a:br>
              <a:rPr lang="en-US" b="1" dirty="0"/>
            </a:br>
            <a:r>
              <a:rPr lang="en-US" b="1" dirty="0"/>
              <a:t>How we apply it at HAMS</a:t>
            </a:r>
          </a:p>
        </p:txBody>
      </p:sp>
      <p:sp>
        <p:nvSpPr>
          <p:cNvPr id="3" name="Content Placeholder 2"/>
          <p:cNvSpPr>
            <a:spLocks noGrp="1"/>
          </p:cNvSpPr>
          <p:nvPr>
            <p:ph idx="1"/>
          </p:nvPr>
        </p:nvSpPr>
        <p:spPr/>
        <p:txBody>
          <a:bodyPr/>
          <a:lstStyle/>
          <a:p>
            <a:r>
              <a:rPr lang="en-US" dirty="0" smtClean="0"/>
              <a:t>The community is invited to attend presentations.</a:t>
            </a:r>
          </a:p>
          <a:p>
            <a:r>
              <a:rPr lang="en-US" dirty="0" smtClean="0"/>
              <a:t>Alert now is used to get the message</a:t>
            </a:r>
          </a:p>
          <a:p>
            <a:r>
              <a:rPr lang="en-US" dirty="0" smtClean="0"/>
              <a:t>HAMS works closely with CARON Foundation.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825969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Best Practice 9</a:t>
            </a:r>
            <a:endParaRPr lang="en-US" b="1" dirty="0"/>
          </a:p>
        </p:txBody>
      </p:sp>
      <p:sp>
        <p:nvSpPr>
          <p:cNvPr id="3" name="Content Placeholder 2"/>
          <p:cNvSpPr>
            <a:spLocks noGrp="1"/>
          </p:cNvSpPr>
          <p:nvPr>
            <p:ph idx="1"/>
          </p:nvPr>
        </p:nvSpPr>
        <p:spPr>
          <a:xfrm>
            <a:off x="1103312" y="1393372"/>
            <a:ext cx="8946541" cy="4855028"/>
          </a:xfrm>
        </p:spPr>
        <p:txBody>
          <a:bodyPr/>
          <a:lstStyle/>
          <a:p>
            <a:r>
              <a:rPr lang="en-US" dirty="0"/>
              <a:t>The SAP Team will develop ways to work closely with other initiatives in the building to address the needs of students.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03" y="5984381"/>
            <a:ext cx="1210615" cy="769951"/>
          </a:xfrm>
          <a:prstGeom prst="rect">
            <a:avLst/>
          </a:prstGeom>
        </p:spPr>
      </p:pic>
      <p:pic>
        <p:nvPicPr>
          <p:cNvPr id="5" name="Picture 4"/>
          <p:cNvPicPr>
            <a:picLocks noChangeAspect="1"/>
          </p:cNvPicPr>
          <p:nvPr/>
        </p:nvPicPr>
        <p:blipFill>
          <a:blip r:embed="rId3"/>
          <a:stretch>
            <a:fillRect/>
          </a:stretch>
        </p:blipFill>
        <p:spPr>
          <a:xfrm>
            <a:off x="1251418" y="2178423"/>
            <a:ext cx="8446988" cy="4069977"/>
          </a:xfrm>
          <a:prstGeom prst="rect">
            <a:avLst/>
          </a:prstGeom>
        </p:spPr>
      </p:pic>
    </p:spTree>
    <p:extLst>
      <p:ext uri="{BB962C8B-B14F-4D97-AF65-F5344CB8AC3E}">
        <p14:creationId xmlns:p14="http://schemas.microsoft.com/office/powerpoint/2010/main" val="1339430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Best Practice </a:t>
            </a:r>
            <a:r>
              <a:rPr lang="en-US" b="1" dirty="0" smtClean="0"/>
              <a:t>9</a:t>
            </a:r>
            <a:r>
              <a:rPr lang="en-US" b="1" dirty="0"/>
              <a:t/>
            </a:r>
            <a:br>
              <a:rPr lang="en-US" b="1" dirty="0"/>
            </a:br>
            <a:r>
              <a:rPr lang="en-US" b="1" dirty="0"/>
              <a:t>How we apply it at HAMS</a:t>
            </a:r>
          </a:p>
        </p:txBody>
      </p:sp>
      <p:sp>
        <p:nvSpPr>
          <p:cNvPr id="3" name="Content Placeholder 2"/>
          <p:cNvSpPr>
            <a:spLocks noGrp="1"/>
          </p:cNvSpPr>
          <p:nvPr>
            <p:ph idx="1"/>
          </p:nvPr>
        </p:nvSpPr>
        <p:spPr/>
        <p:txBody>
          <a:bodyPr/>
          <a:lstStyle/>
          <a:p>
            <a:r>
              <a:rPr lang="en-US" sz="2800" b="1" dirty="0" smtClean="0"/>
              <a:t>Case managers are assigned to best serve the referred students.</a:t>
            </a:r>
          </a:p>
          <a:p>
            <a:endParaRPr lang="en-US" sz="2800" b="1" dirty="0" smtClean="0"/>
          </a:p>
          <a:p>
            <a:r>
              <a:rPr lang="en-US" sz="2800" b="1" dirty="0" smtClean="0"/>
              <a:t>HAMS has an advisory </a:t>
            </a:r>
            <a:r>
              <a:rPr lang="en-US" sz="2800" b="1" smtClean="0"/>
              <a:t>program.</a:t>
            </a:r>
          </a:p>
          <a:p>
            <a:endParaRPr lang="en-US" sz="2800" b="1" dirty="0" smtClean="0"/>
          </a:p>
          <a:p>
            <a:r>
              <a:rPr lang="en-US" sz="2800" b="1" dirty="0" smtClean="0"/>
              <a:t>Students are members of teams within a grade.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3077184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Best Practice 10</a:t>
            </a:r>
            <a:endParaRPr lang="en-US" b="1" dirty="0"/>
          </a:p>
        </p:txBody>
      </p:sp>
      <p:sp>
        <p:nvSpPr>
          <p:cNvPr id="3" name="Content Placeholder 2"/>
          <p:cNvSpPr>
            <a:spLocks noGrp="1"/>
          </p:cNvSpPr>
          <p:nvPr>
            <p:ph idx="1"/>
          </p:nvPr>
        </p:nvSpPr>
        <p:spPr>
          <a:xfrm>
            <a:off x="1103312" y="1326524"/>
            <a:ext cx="9650547" cy="4921875"/>
          </a:xfrm>
        </p:spPr>
        <p:txBody>
          <a:bodyPr>
            <a:normAutofit/>
          </a:bodyPr>
          <a:lstStyle/>
          <a:p>
            <a:r>
              <a:rPr lang="en-US" dirty="0"/>
              <a:t>The SAP Team, working with parents and agencies, is to provide supports for students receiving, or who have received, services from any child-serving agency. The school will establish educational support groups* for students dealing with a variety of issues that interfere with the academic mission of the school within one calendar year of completion of the initial SAP training. </a:t>
            </a:r>
          </a:p>
          <a:p>
            <a:pPr lvl="1"/>
            <a:r>
              <a:rPr lang="en-US" dirty="0" smtClean="0"/>
              <a:t>Students </a:t>
            </a:r>
            <a:r>
              <a:rPr lang="en-US" dirty="0"/>
              <a:t>in out-patient services or those returning from treatment should receive school-based educational support services. </a:t>
            </a:r>
          </a:p>
          <a:p>
            <a:pPr lvl="1"/>
            <a:r>
              <a:rPr lang="en-US" dirty="0" smtClean="0"/>
              <a:t>Group </a:t>
            </a:r>
            <a:r>
              <a:rPr lang="en-US" dirty="0"/>
              <a:t>facilitators must attend a group facilitator’s training with an emphasis on child and adolescent issues prior to conducting groups. </a:t>
            </a:r>
          </a:p>
          <a:p>
            <a:pPr lvl="1"/>
            <a:r>
              <a:rPr lang="en-US" dirty="0" smtClean="0"/>
              <a:t>Group </a:t>
            </a:r>
            <a:r>
              <a:rPr lang="en-US" dirty="0"/>
              <a:t>facilitator training must assist those running groups to separate educational support groups from therapy groups. </a:t>
            </a:r>
          </a:p>
          <a:p>
            <a:pPr lvl="1"/>
            <a:r>
              <a:rPr lang="en-US" dirty="0" smtClean="0"/>
              <a:t>All </a:t>
            </a:r>
            <a:r>
              <a:rPr lang="en-US" dirty="0"/>
              <a:t>groups conducted in the school should be co-facilitated by at least one school person. A plan for coordinating services with drug/alcohol and behavioral health providers should be developed.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2305391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Best Practice </a:t>
            </a:r>
            <a:r>
              <a:rPr lang="en-US" b="1" dirty="0" smtClean="0"/>
              <a:t>10</a:t>
            </a:r>
            <a:r>
              <a:rPr lang="en-US" b="1" dirty="0"/>
              <a:t/>
            </a:r>
            <a:br>
              <a:rPr lang="en-US" b="1" dirty="0"/>
            </a:br>
            <a:r>
              <a:rPr lang="en-US" b="1" dirty="0"/>
              <a:t>How we apply it at HAMS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pic>
        <p:nvPicPr>
          <p:cNvPr id="5" name="Picture 4"/>
          <p:cNvPicPr>
            <a:picLocks noChangeAspect="1"/>
          </p:cNvPicPr>
          <p:nvPr/>
        </p:nvPicPr>
        <p:blipFill>
          <a:blip r:embed="rId3"/>
          <a:stretch>
            <a:fillRect/>
          </a:stretch>
        </p:blipFill>
        <p:spPr>
          <a:xfrm>
            <a:off x="1884557" y="1940312"/>
            <a:ext cx="8073482" cy="5074146"/>
          </a:xfrm>
          <a:prstGeom prst="rect">
            <a:avLst/>
          </a:prstGeom>
        </p:spPr>
      </p:pic>
    </p:spTree>
    <p:extLst>
      <p:ext uri="{BB962C8B-B14F-4D97-AF65-F5344CB8AC3E}">
        <p14:creationId xmlns:p14="http://schemas.microsoft.com/office/powerpoint/2010/main" val="3408769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Best Practice 11</a:t>
            </a:r>
            <a:endParaRPr lang="en-US" b="1" dirty="0"/>
          </a:p>
        </p:txBody>
      </p:sp>
      <p:sp>
        <p:nvSpPr>
          <p:cNvPr id="3" name="Content Placeholder 2"/>
          <p:cNvSpPr>
            <a:spLocks noGrp="1"/>
          </p:cNvSpPr>
          <p:nvPr>
            <p:ph idx="1"/>
          </p:nvPr>
        </p:nvSpPr>
        <p:spPr/>
        <p:txBody>
          <a:bodyPr/>
          <a:lstStyle/>
          <a:p>
            <a:endParaRPr lang="en-US" dirty="0" smtClean="0"/>
          </a:p>
          <a:p>
            <a:endParaRPr lang="en-US" dirty="0"/>
          </a:p>
          <a:p>
            <a:r>
              <a:rPr lang="en-US" sz="2800" dirty="0" smtClean="0"/>
              <a:t>The </a:t>
            </a:r>
            <a:r>
              <a:rPr lang="en-US" sz="2800" dirty="0"/>
              <a:t>school will provide time for team maintenance activities at least twice a year. </a:t>
            </a:r>
          </a:p>
          <a:p>
            <a:pPr lvl="1"/>
            <a:r>
              <a:rPr lang="en-US" sz="2200" dirty="0" smtClean="0"/>
              <a:t>Drug/alcohol </a:t>
            </a:r>
            <a:r>
              <a:rPr lang="en-US" sz="2200" dirty="0"/>
              <a:t>and behavioral health agency liaisons should be included in maintenance activities.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2725445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Best Practice </a:t>
            </a:r>
            <a:r>
              <a:rPr lang="en-US" b="1" dirty="0" smtClean="0"/>
              <a:t>11</a:t>
            </a:r>
            <a:r>
              <a:rPr lang="en-US" b="1" dirty="0"/>
              <a:t/>
            </a:r>
            <a:br>
              <a:rPr lang="en-US" b="1" dirty="0"/>
            </a:br>
            <a:r>
              <a:rPr lang="en-US" b="1" dirty="0"/>
              <a:t>How we apply it at HAMS</a:t>
            </a:r>
          </a:p>
        </p:txBody>
      </p:sp>
      <p:sp>
        <p:nvSpPr>
          <p:cNvPr id="3" name="Content Placeholder 2"/>
          <p:cNvSpPr>
            <a:spLocks noGrp="1"/>
          </p:cNvSpPr>
          <p:nvPr>
            <p:ph idx="1"/>
          </p:nvPr>
        </p:nvSpPr>
        <p:spPr/>
        <p:txBody>
          <a:bodyPr/>
          <a:lstStyle/>
          <a:p>
            <a:r>
              <a:rPr lang="en-US" dirty="0" smtClean="0"/>
              <a:t>Team Maintenance is to learn new trends and team building.</a:t>
            </a:r>
          </a:p>
          <a:p>
            <a:r>
              <a:rPr lang="en-US" dirty="0" smtClean="0"/>
              <a:t>Maintenance Days are offered during the summer time.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1213776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Best Practice 12</a:t>
            </a:r>
            <a:endParaRPr lang="en-US" b="1" dirty="0"/>
          </a:p>
        </p:txBody>
      </p:sp>
      <p:sp>
        <p:nvSpPr>
          <p:cNvPr id="3" name="Content Placeholder 2"/>
          <p:cNvSpPr>
            <a:spLocks noGrp="1"/>
          </p:cNvSpPr>
          <p:nvPr>
            <p:ph idx="1"/>
          </p:nvPr>
        </p:nvSpPr>
        <p:spPr>
          <a:xfrm>
            <a:off x="1104293" y="1550642"/>
            <a:ext cx="8946541" cy="4195481"/>
          </a:xfrm>
        </p:spPr>
        <p:txBody>
          <a:bodyPr>
            <a:normAutofit fontScale="85000" lnSpcReduction="10000"/>
          </a:bodyPr>
          <a:lstStyle/>
          <a:p>
            <a:r>
              <a:rPr lang="en-US" dirty="0"/>
              <a:t>The agency service provider and school will negotiate a written cooperative agreement with the local drug and alcohol and behavioral health agency service system that outlines the following: central referral procedures, consultation/education services, designated liaisons from the drug and alcohol and behavioral health systems, assessment services, emergency crisis assistance, and provisions for treatment, including aftercare. Detailed Letters of Agreement between the schools and the county MH/ID and D&amp;A offices should be written, outlining respective roles, responsibilities, and expectations. </a:t>
            </a:r>
          </a:p>
          <a:p>
            <a:pPr lvl="1"/>
            <a:r>
              <a:rPr lang="en-US" dirty="0" smtClean="0"/>
              <a:t>This </a:t>
            </a:r>
            <a:r>
              <a:rPr lang="en-US" dirty="0"/>
              <a:t>letter of agreement will be written and signed by agency administrators/directors and school administrators. </a:t>
            </a:r>
          </a:p>
          <a:p>
            <a:pPr lvl="1"/>
            <a:r>
              <a:rPr lang="en-US" dirty="0" smtClean="0"/>
              <a:t>The </a:t>
            </a:r>
            <a:r>
              <a:rPr lang="en-US" dirty="0"/>
              <a:t>agreement and/or any changes will be negotiated at a minimum of once per year. </a:t>
            </a:r>
          </a:p>
          <a:p>
            <a:pPr lvl="1"/>
            <a:r>
              <a:rPr lang="en-US" dirty="0" smtClean="0"/>
              <a:t>A </a:t>
            </a:r>
            <a:r>
              <a:rPr lang="en-US" dirty="0"/>
              <a:t>copy of the letter of agreement must be sent to the school’s County Mental Health/Intellectual Disability Administrator and Single County Authority. </a:t>
            </a:r>
          </a:p>
          <a:p>
            <a:pPr lvl="1"/>
            <a:r>
              <a:rPr lang="en-US" dirty="0" smtClean="0"/>
              <a:t>A </a:t>
            </a:r>
            <a:r>
              <a:rPr lang="en-US" dirty="0"/>
              <a:t>copy of the letter of agreement will be shared with the SAP Team.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3150561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is the Purpose of SAP?</a:t>
            </a:r>
            <a:endParaRPr lang="en-US" b="1" dirty="0"/>
          </a:p>
        </p:txBody>
      </p:sp>
      <p:sp>
        <p:nvSpPr>
          <p:cNvPr id="3" name="Content Placeholder 2"/>
          <p:cNvSpPr>
            <a:spLocks noGrp="1"/>
          </p:cNvSpPr>
          <p:nvPr>
            <p:ph idx="1"/>
          </p:nvPr>
        </p:nvSpPr>
        <p:spPr/>
        <p:txBody>
          <a:bodyPr>
            <a:normAutofit/>
          </a:bodyPr>
          <a:lstStyle/>
          <a:p>
            <a:r>
              <a:rPr lang="en-US" sz="2800" dirty="0" smtClean="0"/>
              <a:t>To identify and help those students who have barriers, such as substance abuse, mental health issues, and family stressors, to their learning, and connect them to resources to mitigate the barriers.</a:t>
            </a:r>
          </a:p>
          <a:p>
            <a:r>
              <a:rPr lang="en-US" sz="2800" dirty="0" smtClean="0"/>
              <a:t>Primary goal of SAP = to help the student overcome the barriers so the can achieve and progress.</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232566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Best Practice </a:t>
            </a:r>
            <a:r>
              <a:rPr lang="en-US" b="1" dirty="0" smtClean="0"/>
              <a:t>12</a:t>
            </a:r>
            <a:r>
              <a:rPr lang="en-US" b="1" dirty="0"/>
              <a:t/>
            </a:r>
            <a:br>
              <a:rPr lang="en-US" b="1" dirty="0"/>
            </a:br>
            <a:r>
              <a:rPr lang="en-US" dirty="0"/>
              <a:t>How we apply it at HAMS</a:t>
            </a:r>
          </a:p>
        </p:txBody>
      </p:sp>
      <p:sp>
        <p:nvSpPr>
          <p:cNvPr id="3" name="Content Placeholder 2"/>
          <p:cNvSpPr>
            <a:spLocks noGrp="1"/>
          </p:cNvSpPr>
          <p:nvPr>
            <p:ph idx="1"/>
          </p:nvPr>
        </p:nvSpPr>
        <p:spPr/>
        <p:txBody>
          <a:bodyPr/>
          <a:lstStyle/>
          <a:p>
            <a:r>
              <a:rPr lang="en-US" dirty="0" smtClean="0"/>
              <a:t>Family Guidance – satellite office in all buildings</a:t>
            </a:r>
          </a:p>
          <a:p>
            <a:r>
              <a:rPr lang="en-US" dirty="0" smtClean="0"/>
              <a:t>Family Guidance offers </a:t>
            </a:r>
            <a:r>
              <a:rPr lang="en-US" dirty="0" err="1" smtClean="0"/>
              <a:t>telepsych</a:t>
            </a:r>
            <a:r>
              <a:rPr lang="en-US" dirty="0" smtClean="0"/>
              <a:t> services for those individuals who need medications – this is not connected to our roles as educators, but Hamburg supports mental health providers by having the space in our schools</a:t>
            </a:r>
          </a:p>
          <a:p>
            <a:r>
              <a:rPr lang="en-US" dirty="0" smtClean="0"/>
              <a:t>Caron Foundation – weekly psychoeducational groups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753279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Best Practice 13</a:t>
            </a:r>
            <a:endParaRPr lang="en-US" b="1" dirty="0"/>
          </a:p>
        </p:txBody>
      </p:sp>
      <p:sp>
        <p:nvSpPr>
          <p:cNvPr id="3" name="Content Placeholder 2"/>
          <p:cNvSpPr>
            <a:spLocks noGrp="1"/>
          </p:cNvSpPr>
          <p:nvPr>
            <p:ph idx="1"/>
          </p:nvPr>
        </p:nvSpPr>
        <p:spPr>
          <a:xfrm>
            <a:off x="489397" y="2014282"/>
            <a:ext cx="10998558" cy="4195481"/>
          </a:xfrm>
        </p:spPr>
        <p:txBody>
          <a:bodyPr/>
          <a:lstStyle/>
          <a:p>
            <a:endParaRPr lang="en-US" dirty="0" smtClean="0"/>
          </a:p>
          <a:p>
            <a:endParaRPr lang="en-US" dirty="0"/>
          </a:p>
          <a:p>
            <a:r>
              <a:rPr lang="en-US" sz="2800" dirty="0" smtClean="0"/>
              <a:t>The </a:t>
            </a:r>
            <a:r>
              <a:rPr lang="en-US" sz="2800" dirty="0"/>
              <a:t>school will utilize the conflict resolution process if problems occur between service provider agencies </a:t>
            </a:r>
            <a:r>
              <a:rPr lang="en-US" sz="2800" dirty="0" smtClean="0"/>
              <a:t>and </a:t>
            </a:r>
            <a:r>
              <a:rPr lang="en-US" sz="2800" dirty="0"/>
              <a:t>the school.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2837458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Best Practice </a:t>
            </a:r>
            <a:r>
              <a:rPr lang="en-US" b="1" dirty="0" smtClean="0"/>
              <a:t>13</a:t>
            </a:r>
            <a:r>
              <a:rPr lang="en-US" b="1" dirty="0"/>
              <a:t/>
            </a:r>
            <a:br>
              <a:rPr lang="en-US" b="1" dirty="0"/>
            </a:br>
            <a:r>
              <a:rPr lang="en-US" b="1" dirty="0"/>
              <a:t>How we apply it at HAMS</a:t>
            </a:r>
          </a:p>
        </p:txBody>
      </p:sp>
      <p:sp>
        <p:nvSpPr>
          <p:cNvPr id="3" name="Content Placeholder 2"/>
          <p:cNvSpPr>
            <a:spLocks noGrp="1"/>
          </p:cNvSpPr>
          <p:nvPr>
            <p:ph idx="1"/>
          </p:nvPr>
        </p:nvSpPr>
        <p:spPr/>
        <p:txBody>
          <a:bodyPr>
            <a:normAutofit lnSpcReduction="10000"/>
          </a:bodyPr>
          <a:lstStyle/>
          <a:p>
            <a:r>
              <a:rPr lang="en-US" sz="3600" dirty="0" smtClean="0"/>
              <a:t>Conflict resolution</a:t>
            </a:r>
          </a:p>
          <a:p>
            <a:r>
              <a:rPr lang="en-US" sz="3600" dirty="0" smtClean="0"/>
              <a:t>Advisory</a:t>
            </a:r>
          </a:p>
          <a:p>
            <a:r>
              <a:rPr lang="en-US" sz="3600" dirty="0" smtClean="0"/>
              <a:t>Assessments</a:t>
            </a:r>
          </a:p>
          <a:p>
            <a:r>
              <a:rPr lang="en-US" sz="3600" dirty="0" smtClean="0"/>
              <a:t>Psycho-Education Groups</a:t>
            </a:r>
          </a:p>
          <a:p>
            <a:r>
              <a:rPr lang="en-US" sz="3600" dirty="0" smtClean="0"/>
              <a:t>Peer mediation or adult led remediation</a:t>
            </a:r>
          </a:p>
          <a:p>
            <a:r>
              <a:rPr lang="en-US" sz="3600" dirty="0" smtClean="0"/>
              <a:t>Health discussions about conflict</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3405909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Best Practice 14</a:t>
            </a:r>
            <a:endParaRPr lang="en-US" b="1" dirty="0"/>
          </a:p>
        </p:txBody>
      </p:sp>
      <p:sp>
        <p:nvSpPr>
          <p:cNvPr id="3" name="Content Placeholder 2"/>
          <p:cNvSpPr>
            <a:spLocks noGrp="1"/>
          </p:cNvSpPr>
          <p:nvPr>
            <p:ph idx="1"/>
          </p:nvPr>
        </p:nvSpPr>
        <p:spPr>
          <a:xfrm>
            <a:off x="1103312" y="2052918"/>
            <a:ext cx="9921003" cy="4195481"/>
          </a:xfrm>
        </p:spPr>
        <p:txBody>
          <a:bodyPr/>
          <a:lstStyle/>
          <a:p>
            <a:pPr marL="0" indent="0">
              <a:buNone/>
            </a:pPr>
            <a:endParaRPr lang="en-US" dirty="0" smtClean="0"/>
          </a:p>
          <a:p>
            <a:r>
              <a:rPr lang="en-US" sz="2800" dirty="0" smtClean="0"/>
              <a:t>Each </a:t>
            </a:r>
            <a:r>
              <a:rPr lang="en-US" sz="2800" dirty="0"/>
              <a:t>school should submit anonymous on-line referral data through the On-Line Reporting System (PDE 4092) at </a:t>
            </a:r>
            <a:r>
              <a:rPr lang="en-US" sz="2800" dirty="0" smtClean="0">
                <a:hlinkClick r:id="rId2"/>
              </a:rPr>
              <a:t>www.safeschools.state.pa.us</a:t>
            </a:r>
            <a:r>
              <a:rPr lang="en-US" sz="2800" dirty="0" smtClean="0"/>
              <a:t> and </a:t>
            </a:r>
            <a:r>
              <a:rPr lang="en-US" sz="2800" dirty="0"/>
              <a:t>other information as requested by the Commonwealth.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1266056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Best Practice </a:t>
            </a:r>
            <a:r>
              <a:rPr lang="en-US" b="1" dirty="0" smtClean="0"/>
              <a:t>14</a:t>
            </a:r>
            <a:r>
              <a:rPr lang="en-US" b="1" dirty="0"/>
              <a:t/>
            </a:r>
            <a:br>
              <a:rPr lang="en-US" b="1" dirty="0"/>
            </a:br>
            <a:r>
              <a:rPr lang="en-US" b="1" dirty="0"/>
              <a:t>How we apply it at HAMS</a:t>
            </a:r>
          </a:p>
        </p:txBody>
      </p:sp>
      <p:sp>
        <p:nvSpPr>
          <p:cNvPr id="3" name="Content Placeholder 2"/>
          <p:cNvSpPr>
            <a:spLocks noGrp="1"/>
          </p:cNvSpPr>
          <p:nvPr>
            <p:ph idx="1"/>
          </p:nvPr>
        </p:nvSpPr>
        <p:spPr/>
        <p:txBody>
          <a:bodyPr>
            <a:normAutofit/>
          </a:bodyPr>
          <a:lstStyle/>
          <a:p>
            <a:r>
              <a:rPr lang="en-US" sz="3600" dirty="0" smtClean="0"/>
              <a:t>Confidential google sheet</a:t>
            </a:r>
          </a:p>
          <a:p>
            <a:r>
              <a:rPr lang="en-US" sz="3600" dirty="0" smtClean="0"/>
              <a:t>End of year analysis report is reported to the state.</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2924406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Best Practice 15</a:t>
            </a:r>
            <a:endParaRPr lang="en-US" b="1" dirty="0"/>
          </a:p>
        </p:txBody>
      </p:sp>
      <p:sp>
        <p:nvSpPr>
          <p:cNvPr id="3" name="Content Placeholder 2"/>
          <p:cNvSpPr>
            <a:spLocks noGrp="1"/>
          </p:cNvSpPr>
          <p:nvPr>
            <p:ph idx="1"/>
          </p:nvPr>
        </p:nvSpPr>
        <p:spPr>
          <a:xfrm>
            <a:off x="1104293" y="1766795"/>
            <a:ext cx="8946541" cy="4195481"/>
          </a:xfrm>
        </p:spPr>
        <p:txBody>
          <a:bodyPr/>
          <a:lstStyle/>
          <a:p>
            <a:pPr marL="0" indent="0">
              <a:buNone/>
            </a:pPr>
            <a:endParaRPr lang="en-US" dirty="0"/>
          </a:p>
          <a:p>
            <a:r>
              <a:rPr lang="en-US" sz="2800" dirty="0" smtClean="0"/>
              <a:t>Agency </a:t>
            </a:r>
            <a:r>
              <a:rPr lang="en-US" sz="2800" dirty="0"/>
              <a:t>service providers may provide Educational Support Groups in the school, which are defined as follows: The primary purpose of an educational support group is to provide a safe environment for members of the group to sharpen life-skills, discover new and appropriate behaviors and to increase self-awareness.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3980190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Best Practice </a:t>
            </a:r>
            <a:r>
              <a:rPr lang="en-US" b="1" dirty="0" smtClean="0"/>
              <a:t>15</a:t>
            </a:r>
            <a:r>
              <a:rPr lang="en-US" b="1" dirty="0"/>
              <a:t/>
            </a:r>
            <a:br>
              <a:rPr lang="en-US" b="1" dirty="0"/>
            </a:br>
            <a:r>
              <a:rPr lang="en-US" b="1" dirty="0"/>
              <a:t>How we apply it at HAMS</a:t>
            </a:r>
          </a:p>
        </p:txBody>
      </p:sp>
      <p:sp>
        <p:nvSpPr>
          <p:cNvPr id="3" name="Content Placeholder 2"/>
          <p:cNvSpPr>
            <a:spLocks noGrp="1"/>
          </p:cNvSpPr>
          <p:nvPr>
            <p:ph idx="1"/>
          </p:nvPr>
        </p:nvSpPr>
        <p:spPr/>
        <p:txBody>
          <a:bodyPr>
            <a:normAutofit/>
          </a:bodyPr>
          <a:lstStyle/>
          <a:p>
            <a:r>
              <a:rPr lang="en-US" sz="2400" b="1" dirty="0" smtClean="0"/>
              <a:t>Groups—</a:t>
            </a:r>
          </a:p>
          <a:p>
            <a:r>
              <a:rPr lang="en-US" sz="2400" b="1" dirty="0" smtClean="0"/>
              <a:t>Summer Camps—</a:t>
            </a:r>
          </a:p>
          <a:p>
            <a:r>
              <a:rPr lang="en-US" sz="2400" b="1" dirty="0" smtClean="0"/>
              <a:t>Health Classes</a:t>
            </a:r>
          </a:p>
          <a:p>
            <a:r>
              <a:rPr lang="en-US" sz="2400" b="1" dirty="0" smtClean="0"/>
              <a:t>Psychoeducational Groups</a:t>
            </a:r>
          </a:p>
          <a:p>
            <a:r>
              <a:rPr lang="en-US" sz="2400" b="1" dirty="0" smtClean="0"/>
              <a:t>Advisory</a:t>
            </a:r>
          </a:p>
          <a:p>
            <a:r>
              <a:rPr lang="en-US" sz="2400" b="1" dirty="0" smtClean="0"/>
              <a:t>Future: Check and Connect</a:t>
            </a:r>
          </a:p>
          <a:p>
            <a:pPr marL="0" indent="0">
              <a:buNone/>
            </a:pPr>
            <a:r>
              <a:rPr lang="en-US" sz="2400" b="1" dirty="0" smtClean="0"/>
              <a:t>Program – mentor-based program</a:t>
            </a:r>
          </a:p>
          <a:p>
            <a:pPr marL="0" indent="0">
              <a:buNone/>
            </a:pP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pic>
        <p:nvPicPr>
          <p:cNvPr id="5" name="Picture 4"/>
          <p:cNvPicPr>
            <a:picLocks noChangeAspect="1"/>
          </p:cNvPicPr>
          <p:nvPr/>
        </p:nvPicPr>
        <p:blipFill>
          <a:blip r:embed="rId3"/>
          <a:stretch>
            <a:fillRect/>
          </a:stretch>
        </p:blipFill>
        <p:spPr>
          <a:xfrm>
            <a:off x="6747932" y="2523093"/>
            <a:ext cx="2887388" cy="2130793"/>
          </a:xfrm>
          <a:prstGeom prst="rect">
            <a:avLst/>
          </a:prstGeom>
        </p:spPr>
      </p:pic>
    </p:spTree>
    <p:extLst>
      <p:ext uri="{BB962C8B-B14F-4D97-AF65-F5344CB8AC3E}">
        <p14:creationId xmlns:p14="http://schemas.microsoft.com/office/powerpoint/2010/main" val="861035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THOUGHTS?</a:t>
            </a:r>
            <a:br>
              <a:rPr lang="en-US" dirty="0" smtClean="0"/>
            </a:br>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What do other middle schools do to address MH?</a:t>
            </a:r>
          </a:p>
          <a:p>
            <a:r>
              <a:rPr lang="en-US" dirty="0" smtClean="0"/>
              <a:t>Exploratory?</a:t>
            </a:r>
          </a:p>
          <a:p>
            <a:r>
              <a:rPr lang="en-US" dirty="0" smtClean="0"/>
              <a:t>Advisory?</a:t>
            </a:r>
          </a:p>
          <a:p>
            <a:r>
              <a:rPr lang="en-US" dirty="0" smtClean="0"/>
              <a:t>Clubs?</a:t>
            </a:r>
          </a:p>
          <a:p>
            <a:r>
              <a:rPr lang="en-US" dirty="0" smtClean="0"/>
              <a:t>Transition to/from MS (5</a:t>
            </a:r>
            <a:r>
              <a:rPr lang="en-US" baseline="30000" dirty="0" smtClean="0"/>
              <a:t>th</a:t>
            </a:r>
            <a:r>
              <a:rPr lang="en-US" dirty="0" smtClean="0"/>
              <a:t> to 6</a:t>
            </a:r>
            <a:r>
              <a:rPr lang="en-US" baseline="30000" dirty="0" smtClean="0"/>
              <a:t>th</a:t>
            </a:r>
            <a:r>
              <a:rPr lang="en-US" dirty="0" smtClean="0"/>
              <a:t> and 8</a:t>
            </a:r>
            <a:r>
              <a:rPr lang="en-US" baseline="30000" dirty="0" smtClean="0"/>
              <a:t>th</a:t>
            </a:r>
            <a:r>
              <a:rPr lang="en-US" dirty="0" smtClean="0"/>
              <a:t> to 9</a:t>
            </a:r>
            <a:r>
              <a:rPr lang="en-US" baseline="30000" dirty="0" smtClean="0"/>
              <a:t>th</a:t>
            </a:r>
            <a:r>
              <a:rPr lang="en-US" dirty="0" smtClean="0"/>
              <a:t>)</a:t>
            </a:r>
          </a:p>
          <a:p>
            <a:r>
              <a:rPr lang="en-US" dirty="0" smtClean="0"/>
              <a:t>Guidance lessons?</a:t>
            </a:r>
          </a:p>
          <a:p>
            <a:r>
              <a:rPr lang="en-US" dirty="0" smtClean="0"/>
              <a:t>Co-teaching and inclusion?</a:t>
            </a:r>
            <a:endParaRPr lang="en-US" dirty="0"/>
          </a:p>
        </p:txBody>
      </p:sp>
    </p:spTree>
    <p:extLst>
      <p:ext uri="{BB962C8B-B14F-4D97-AF65-F5344CB8AC3E}">
        <p14:creationId xmlns:p14="http://schemas.microsoft.com/office/powerpoint/2010/main" val="3175576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00" b="1" dirty="0" smtClean="0"/>
              <a:t>SAP Team at the Core</a:t>
            </a:r>
            <a:br>
              <a:rPr lang="en-US" sz="3300" b="1" dirty="0" smtClean="0"/>
            </a:br>
            <a:r>
              <a:rPr lang="en-US" sz="3300" b="1" dirty="0"/>
              <a:t>A</a:t>
            </a:r>
            <a:r>
              <a:rPr lang="en-US" sz="3300" b="1" dirty="0" smtClean="0"/>
              <a:t>longside School and Community Supports</a:t>
            </a:r>
            <a:endParaRPr lang="en-US" sz="3300" b="1" dirty="0"/>
          </a:p>
        </p:txBody>
      </p:sp>
      <p:pic>
        <p:nvPicPr>
          <p:cNvPr id="4" name="Content Placeholder 3"/>
          <p:cNvPicPr>
            <a:picLocks noGrp="1" noChangeAspect="1"/>
          </p:cNvPicPr>
          <p:nvPr>
            <p:ph idx="1"/>
          </p:nvPr>
        </p:nvPicPr>
        <p:blipFill>
          <a:blip r:embed="rId2"/>
          <a:stretch>
            <a:fillRect/>
          </a:stretch>
        </p:blipFill>
        <p:spPr>
          <a:xfrm>
            <a:off x="2819400" y="1957589"/>
            <a:ext cx="5514975" cy="42693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2493935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974" y="0"/>
            <a:ext cx="9404723" cy="745017"/>
          </a:xfrm>
        </p:spPr>
        <p:txBody>
          <a:bodyPr/>
          <a:lstStyle/>
          <a:p>
            <a:pPr algn="ctr"/>
            <a:r>
              <a:rPr lang="en-US" b="1" dirty="0" smtClean="0"/>
              <a:t/>
            </a:r>
            <a:br>
              <a:rPr lang="en-US" b="1" dirty="0" smtClean="0"/>
            </a:br>
            <a:r>
              <a:rPr lang="en-US" b="1" dirty="0"/>
              <a:t/>
            </a:r>
            <a:br>
              <a:rPr lang="en-US" b="1" dirty="0"/>
            </a:br>
            <a:r>
              <a:rPr lang="en-US" b="1" dirty="0" smtClean="0"/>
              <a:t>15 </a:t>
            </a:r>
            <a:r>
              <a:rPr lang="en-US" b="1" dirty="0"/>
              <a:t>Best </a:t>
            </a:r>
            <a:r>
              <a:rPr lang="en-US" b="1" dirty="0" smtClean="0"/>
              <a:t>Practices of SAP</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pic>
        <p:nvPicPr>
          <p:cNvPr id="6" name="Content Placeholder 5"/>
          <p:cNvPicPr>
            <a:picLocks noGrp="1" noChangeAspect="1"/>
          </p:cNvPicPr>
          <p:nvPr>
            <p:ph idx="1"/>
          </p:nvPr>
        </p:nvPicPr>
        <p:blipFill>
          <a:blip r:embed="rId3"/>
          <a:stretch>
            <a:fillRect/>
          </a:stretch>
        </p:blipFill>
        <p:spPr>
          <a:xfrm>
            <a:off x="2341920" y="2075978"/>
            <a:ext cx="6433945" cy="4172422"/>
          </a:xfrm>
          <a:prstGeom prst="rect">
            <a:avLst/>
          </a:prstGeom>
        </p:spPr>
      </p:pic>
    </p:spTree>
    <p:extLst>
      <p:ext uri="{BB962C8B-B14F-4D97-AF65-F5344CB8AC3E}">
        <p14:creationId xmlns:p14="http://schemas.microsoft.com/office/powerpoint/2010/main" val="387045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66989"/>
          </a:xfrm>
        </p:spPr>
        <p:txBody>
          <a:bodyPr/>
          <a:lstStyle/>
          <a:p>
            <a:pPr algn="ctr"/>
            <a:r>
              <a:rPr lang="en-US" b="1" dirty="0" smtClean="0"/>
              <a:t>Best Practice 1-Core Team</a:t>
            </a:r>
            <a:endParaRPr lang="en-US" b="1" dirty="0"/>
          </a:p>
        </p:txBody>
      </p:sp>
      <p:sp>
        <p:nvSpPr>
          <p:cNvPr id="3" name="Content Placeholder 2"/>
          <p:cNvSpPr>
            <a:spLocks noGrp="1"/>
          </p:cNvSpPr>
          <p:nvPr>
            <p:ph idx="1"/>
          </p:nvPr>
        </p:nvSpPr>
        <p:spPr>
          <a:xfrm>
            <a:off x="1103312" y="1635618"/>
            <a:ext cx="8946541" cy="4612782"/>
          </a:xfrm>
        </p:spPr>
        <p:txBody>
          <a:bodyPr>
            <a:normAutofit/>
          </a:bodyPr>
          <a:lstStyle/>
          <a:p>
            <a:r>
              <a:rPr lang="en-US" sz="2800" dirty="0" smtClean="0"/>
              <a:t>1. Develop a core team to include the following:</a:t>
            </a:r>
          </a:p>
          <a:p>
            <a:pPr marL="457200" lvl="1" indent="0">
              <a:buNone/>
            </a:pPr>
            <a:endParaRPr lang="en-US" sz="2200" dirty="0" smtClean="0"/>
          </a:p>
          <a:p>
            <a:pPr lvl="1"/>
            <a:r>
              <a:rPr lang="en-US" sz="2200" dirty="0" smtClean="0"/>
              <a:t>Building Administrator</a:t>
            </a:r>
          </a:p>
          <a:p>
            <a:pPr lvl="1"/>
            <a:r>
              <a:rPr lang="en-US" sz="2200" dirty="0" smtClean="0"/>
              <a:t>A minimum of 4 members representative of all of the groups that comprise school staff, e.g., teacher, counselor, psychologist, nurse, or other related professional staff</a:t>
            </a:r>
          </a:p>
          <a:p>
            <a:pPr lvl="1"/>
            <a:r>
              <a:rPr lang="en-US" sz="2200" dirty="0" smtClean="0"/>
              <a:t>Linkages with a community agency, such as behavioral health or drug and alcohol</a:t>
            </a:r>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2220237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9"/>
            <a:ext cx="9404723" cy="1291106"/>
          </a:xfrm>
        </p:spPr>
        <p:txBody>
          <a:bodyPr/>
          <a:lstStyle/>
          <a:p>
            <a:pPr algn="ctr"/>
            <a:r>
              <a:rPr lang="en-US" b="1" dirty="0" smtClean="0"/>
              <a:t>Best Practice 1</a:t>
            </a:r>
            <a:br>
              <a:rPr lang="en-US" b="1" dirty="0" smtClean="0"/>
            </a:br>
            <a:r>
              <a:rPr lang="en-US" b="1" dirty="0" smtClean="0"/>
              <a:t>How we apply it at HAMS</a:t>
            </a:r>
            <a:endParaRPr lang="en-US" b="1" dirty="0"/>
          </a:p>
        </p:txBody>
      </p:sp>
      <p:sp>
        <p:nvSpPr>
          <p:cNvPr id="3" name="Content Placeholder 2"/>
          <p:cNvSpPr>
            <a:spLocks noGrp="1"/>
          </p:cNvSpPr>
          <p:nvPr>
            <p:ph idx="1"/>
          </p:nvPr>
        </p:nvSpPr>
        <p:spPr>
          <a:xfrm>
            <a:off x="646111" y="1975645"/>
            <a:ext cx="11112300" cy="4450913"/>
          </a:xfrm>
        </p:spPr>
        <p:txBody>
          <a:bodyPr>
            <a:normAutofit/>
          </a:bodyPr>
          <a:lstStyle/>
          <a:p>
            <a:r>
              <a:rPr lang="en-US" dirty="0" smtClean="0"/>
              <a:t>We have a supportive Superintendent and Director of Pupil Personnel, neither participate in the weekly meetings; however, they approve team members’ PASAP memberships, SAP maintenance trainings, provide means for weekly affective education groups to  be run by a trained professional, and compensate for the team members’ time.</a:t>
            </a:r>
          </a:p>
          <a:p>
            <a:r>
              <a:rPr lang="en-US" dirty="0" smtClean="0"/>
              <a:t>Our building Principal and Dean of Students attend weekly, with the Principal leading the agenda and discussion, keeping discussion focused.</a:t>
            </a:r>
          </a:p>
          <a:p>
            <a:r>
              <a:rPr lang="en-US" dirty="0" smtClean="0"/>
              <a:t>Other members who attend meetings include a teacher from each grade level (6, 7, and 8), 2 enrichment teachers, the school counselor, school nurse, school psychologist, and community agency representative SAP liaison from the Caron Foundation.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260012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Best Practice 2</a:t>
            </a:r>
            <a:endParaRPr lang="en-US" b="1" dirty="0"/>
          </a:p>
        </p:txBody>
      </p:sp>
      <p:sp>
        <p:nvSpPr>
          <p:cNvPr id="3" name="Content Placeholder 2"/>
          <p:cNvSpPr>
            <a:spLocks noGrp="1"/>
          </p:cNvSpPr>
          <p:nvPr>
            <p:ph idx="1"/>
          </p:nvPr>
        </p:nvSpPr>
        <p:spPr>
          <a:xfrm>
            <a:off x="746974" y="1473369"/>
            <a:ext cx="10393251" cy="4195481"/>
          </a:xfrm>
        </p:spPr>
        <p:txBody>
          <a:bodyPr/>
          <a:lstStyle/>
          <a:p>
            <a:r>
              <a:rPr lang="en-US" sz="2800" dirty="0"/>
              <a:t>2. 80 minutes should be allotted per week/cycle for team work</a:t>
            </a:r>
            <a:r>
              <a:rPr lang="en-US" sz="2800" dirty="0" smtClean="0"/>
              <a:t>.</a:t>
            </a:r>
            <a:endParaRPr lang="en-US" sz="2800" dirty="0"/>
          </a:p>
          <a:p>
            <a:r>
              <a:rPr lang="en-US" dirty="0" smtClean="0"/>
              <a:t>A common meeting time of 40 minutes per week is suggested.</a:t>
            </a:r>
          </a:p>
          <a:p>
            <a:pPr marL="0" indent="0">
              <a:buNone/>
            </a:pPr>
            <a:endParaRPr lang="en-US" dirty="0" smtClean="0"/>
          </a:p>
          <a:p>
            <a:r>
              <a:rPr lang="en-US" dirty="0" smtClean="0"/>
              <a:t>Part of the 80 minutes should be used for case management and intervention planning.</a:t>
            </a:r>
          </a:p>
          <a:p>
            <a:pPr marL="0" indent="0">
              <a:buNone/>
            </a:pPr>
            <a:endParaRPr lang="en-US" sz="2200" dirty="0"/>
          </a:p>
          <a:p>
            <a:r>
              <a:rPr lang="en-US" dirty="0" smtClean="0"/>
              <a:t>Meeting time is suggested to be during contract time and not during planning time.</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268682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Best Practice </a:t>
            </a:r>
            <a:r>
              <a:rPr lang="en-US" b="1" dirty="0" smtClean="0"/>
              <a:t>2</a:t>
            </a:r>
            <a:r>
              <a:rPr lang="en-US" b="1" dirty="0"/>
              <a:t/>
            </a:r>
            <a:br>
              <a:rPr lang="en-US" b="1" dirty="0"/>
            </a:br>
            <a:r>
              <a:rPr lang="en-US" b="1" dirty="0"/>
              <a:t>How we apply it at </a:t>
            </a:r>
            <a:r>
              <a:rPr lang="en-US" b="1" dirty="0" smtClean="0"/>
              <a:t>HAMS</a:t>
            </a:r>
            <a:endParaRPr lang="en-US" b="1" dirty="0"/>
          </a:p>
        </p:txBody>
      </p:sp>
      <p:sp>
        <p:nvSpPr>
          <p:cNvPr id="3" name="Content Placeholder 2"/>
          <p:cNvSpPr>
            <a:spLocks noGrp="1"/>
          </p:cNvSpPr>
          <p:nvPr>
            <p:ph idx="1"/>
          </p:nvPr>
        </p:nvSpPr>
        <p:spPr>
          <a:xfrm>
            <a:off x="515156" y="2052918"/>
            <a:ext cx="11436438" cy="4195481"/>
          </a:xfrm>
        </p:spPr>
        <p:txBody>
          <a:bodyPr>
            <a:normAutofit/>
          </a:bodyPr>
          <a:lstStyle/>
          <a:p>
            <a:endParaRPr lang="en-US" sz="2200" dirty="0" smtClean="0"/>
          </a:p>
          <a:p>
            <a:r>
              <a:rPr lang="en-US" sz="2200" dirty="0" smtClean="0"/>
              <a:t>The entire SAP Team meets every Thursday morning from 7:00 – 7:30 A.M.</a:t>
            </a:r>
          </a:p>
          <a:p>
            <a:pPr lvl="1"/>
            <a:r>
              <a:rPr lang="en-US" dirty="0"/>
              <a:t>Because the teacher contract time starts at 7:30, SAP Team members are permitted to leave 30 minutes early one day that week. Time cannot be carried over</a:t>
            </a:r>
            <a:r>
              <a:rPr lang="en-US" dirty="0" smtClean="0"/>
              <a:t>!</a:t>
            </a:r>
          </a:p>
          <a:p>
            <a:pPr marL="0" indent="0">
              <a:buNone/>
            </a:pPr>
            <a:endParaRPr lang="en-US" sz="2200" dirty="0" smtClean="0"/>
          </a:p>
          <a:p>
            <a:r>
              <a:rPr lang="en-US" dirty="0" smtClean="0"/>
              <a:t>The HAMS teachers have 2 53-minute prep periods per day, plus lunch and a 40-minute Flex period for academic remediation or study hall which can be utilized for SAP team purposes, such as data collection and case management responsibilities.</a:t>
            </a:r>
            <a:endParaRPr lang="en-US" sz="2200"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5962276"/>
            <a:ext cx="1210615" cy="769951"/>
          </a:xfrm>
          <a:prstGeom prst="rect">
            <a:avLst/>
          </a:prstGeom>
        </p:spPr>
      </p:pic>
    </p:spTree>
    <p:extLst>
      <p:ext uri="{BB962C8B-B14F-4D97-AF65-F5344CB8AC3E}">
        <p14:creationId xmlns:p14="http://schemas.microsoft.com/office/powerpoint/2010/main" val="4544802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447</TotalTime>
  <Words>1763</Words>
  <Application>Microsoft Office PowerPoint</Application>
  <PresentationFormat>Widescreen</PresentationFormat>
  <Paragraphs>176</Paragraphs>
  <Slides>37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Century Gothic</vt:lpstr>
      <vt:lpstr>Wingdings 3</vt:lpstr>
      <vt:lpstr>Ion</vt:lpstr>
      <vt:lpstr>Best SAP Practices</vt:lpstr>
      <vt:lpstr>Presentation OVERVIEW</vt:lpstr>
      <vt:lpstr>What is the Purpose of SAP?</vt:lpstr>
      <vt:lpstr>SAP Team at the Core Alongside School and Community Supports</vt:lpstr>
      <vt:lpstr>  15 Best Practices of SAP</vt:lpstr>
      <vt:lpstr>Best Practice 1-Core Team</vt:lpstr>
      <vt:lpstr>Best Practice 1 How we apply it at HAMS</vt:lpstr>
      <vt:lpstr>Best Practice 2</vt:lpstr>
      <vt:lpstr>Best Practice 2 How we apply it at HAMS</vt:lpstr>
      <vt:lpstr>Best Practice 3</vt:lpstr>
      <vt:lpstr>Best Practice 3 How we apply it at HAMS</vt:lpstr>
      <vt:lpstr>Best Practice 4</vt:lpstr>
      <vt:lpstr>Best Practice 4 </vt:lpstr>
      <vt:lpstr>Observable behaviors</vt:lpstr>
      <vt:lpstr>Best Practice 5</vt:lpstr>
      <vt:lpstr>Best Practice 5 How we apply it at HAMS</vt:lpstr>
      <vt:lpstr>Best Practice 6</vt:lpstr>
      <vt:lpstr>Best Practice 6 How we apply it at HAMS</vt:lpstr>
      <vt:lpstr>Best Practice 7</vt:lpstr>
      <vt:lpstr>Best Practice 7 How we apply it at HAMS</vt:lpstr>
      <vt:lpstr>Best Practice 8</vt:lpstr>
      <vt:lpstr>Best Practice 8 How we apply it at HAMS</vt:lpstr>
      <vt:lpstr>Best Practice 9</vt:lpstr>
      <vt:lpstr>Best Practice 9 How we apply it at HAMS</vt:lpstr>
      <vt:lpstr>Best Practice 10</vt:lpstr>
      <vt:lpstr>Best Practice 10 How we apply it at HAMS</vt:lpstr>
      <vt:lpstr>Best Practice 11</vt:lpstr>
      <vt:lpstr>Best Practice 11 How we apply it at HAMS</vt:lpstr>
      <vt:lpstr>Best Practice 12</vt:lpstr>
      <vt:lpstr>Best Practice 12 How we apply it at HAMS</vt:lpstr>
      <vt:lpstr>Best Practice 13</vt:lpstr>
      <vt:lpstr>Best Practice 13 How we apply it at HAMS</vt:lpstr>
      <vt:lpstr>Best Practice 14</vt:lpstr>
      <vt:lpstr>Best Practice 14 How we apply it at HAMS</vt:lpstr>
      <vt:lpstr>Best Practice 15</vt:lpstr>
      <vt:lpstr>Best Practice 15 How we apply it at HAMS</vt:lpstr>
      <vt:lpstr>OTHER THOUGHTS?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SAP Practices</dc:title>
  <dc:creator>Meredith Hollis;Beth Horrigan</dc:creator>
  <cp:lastModifiedBy>Meredith Hollis</cp:lastModifiedBy>
  <cp:revision>60</cp:revision>
  <dcterms:created xsi:type="dcterms:W3CDTF">2017-12-07T15:13:36Z</dcterms:created>
  <dcterms:modified xsi:type="dcterms:W3CDTF">2018-02-19T18:34:56Z</dcterms:modified>
</cp:coreProperties>
</file>